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267" r:id="rId3"/>
    <p:sldId id="346" r:id="rId4"/>
    <p:sldId id="347" r:id="rId5"/>
    <p:sldId id="266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74" r:id="rId33"/>
    <p:sldId id="375" r:id="rId34"/>
    <p:sldId id="376" r:id="rId35"/>
    <p:sldId id="377" r:id="rId36"/>
    <p:sldId id="378" r:id="rId37"/>
    <p:sldId id="379" r:id="rId38"/>
    <p:sldId id="380" r:id="rId39"/>
    <p:sldId id="381" r:id="rId40"/>
    <p:sldId id="382" r:id="rId41"/>
    <p:sldId id="383" r:id="rId42"/>
    <p:sldId id="384" r:id="rId43"/>
    <p:sldId id="385" r:id="rId44"/>
    <p:sldId id="338" r:id="rId4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CA476-99DA-4B1B-B756-B1893297DB90}" type="doc">
      <dgm:prSet loTypeId="urn:microsoft.com/office/officeart/2011/layout/CircleProcess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891158-5812-44F5-B333-0CEEFA66A3A2}">
      <dgm:prSet phldrT="[Text]"/>
      <dgm:spPr/>
      <dgm:t>
        <a:bodyPr/>
        <a:lstStyle/>
        <a:p>
          <a:r>
            <a:rPr lang="tr-TR" dirty="0" smtClean="0"/>
            <a:t>denge hâlinin korunması </a:t>
          </a:r>
          <a:endParaRPr lang="tr-TR" dirty="0"/>
        </a:p>
      </dgm:t>
    </dgm:pt>
    <dgm:pt modelId="{37801920-73D4-4FC1-BE1D-AD02AF91275C}" type="parTrans" cxnId="{BBC5E73C-52C1-4432-860F-7159617DC889}">
      <dgm:prSet/>
      <dgm:spPr/>
      <dgm:t>
        <a:bodyPr/>
        <a:lstStyle/>
        <a:p>
          <a:endParaRPr lang="tr-TR"/>
        </a:p>
      </dgm:t>
    </dgm:pt>
    <dgm:pt modelId="{859F24CD-44F2-4683-9726-3303C2698ECB}" type="sibTrans" cxnId="{BBC5E73C-52C1-4432-860F-7159617DC889}">
      <dgm:prSet/>
      <dgm:spPr/>
      <dgm:t>
        <a:bodyPr/>
        <a:lstStyle/>
        <a:p>
          <a:endParaRPr lang="tr-TR"/>
        </a:p>
      </dgm:t>
    </dgm:pt>
    <dgm:pt modelId="{12A71E1D-5BE9-4524-BBE8-442DCD205A83}">
      <dgm:prSet phldrT="[Text]"/>
      <dgm:spPr/>
      <dgm:t>
        <a:bodyPr/>
        <a:lstStyle/>
        <a:p>
          <a:r>
            <a:rPr lang="tr-TR" dirty="0" smtClean="0"/>
            <a:t>sağlıklı kalmak</a:t>
          </a:r>
          <a:endParaRPr lang="tr-TR" dirty="0"/>
        </a:p>
      </dgm:t>
    </dgm:pt>
    <dgm:pt modelId="{26A234CC-3C77-49AF-8D27-BB93ADAB6F95}" type="parTrans" cxnId="{E8B92D27-BE94-4A77-A0FB-A0849C437760}">
      <dgm:prSet/>
      <dgm:spPr/>
      <dgm:t>
        <a:bodyPr/>
        <a:lstStyle/>
        <a:p>
          <a:endParaRPr lang="tr-TR"/>
        </a:p>
      </dgm:t>
    </dgm:pt>
    <dgm:pt modelId="{2CED5DBA-61BF-4879-BE5C-35B30E483E95}" type="sibTrans" cxnId="{E8B92D27-BE94-4A77-A0FB-A0849C437760}">
      <dgm:prSet/>
      <dgm:spPr/>
      <dgm:t>
        <a:bodyPr/>
        <a:lstStyle/>
        <a:p>
          <a:endParaRPr lang="tr-TR"/>
        </a:p>
      </dgm:t>
    </dgm:pt>
    <dgm:pt modelId="{68D1CF50-6CC0-4431-93C8-302CE6BA345A}" type="pres">
      <dgm:prSet presAssocID="{CD9CA476-99DA-4B1B-B756-B1893297DB90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88940714-A426-42C3-BCB8-FE0C1AB70E18}" type="pres">
      <dgm:prSet presAssocID="{12A71E1D-5BE9-4524-BBE8-442DCD205A83}" presName="Accent2" presStyleCnt="0"/>
      <dgm:spPr/>
    </dgm:pt>
    <dgm:pt modelId="{240F5C6C-5852-4A46-8822-DCE3BB2C62A7}" type="pres">
      <dgm:prSet presAssocID="{12A71E1D-5BE9-4524-BBE8-442DCD205A83}" presName="Accent" presStyleLbl="node1" presStyleIdx="0" presStyleCnt="2"/>
      <dgm:spPr/>
    </dgm:pt>
    <dgm:pt modelId="{D9C4BC17-C5A8-4119-ADC2-3E90F09FBB59}" type="pres">
      <dgm:prSet presAssocID="{12A71E1D-5BE9-4524-BBE8-442DCD205A83}" presName="ParentBackground2" presStyleCnt="0"/>
      <dgm:spPr/>
    </dgm:pt>
    <dgm:pt modelId="{16707C1B-DF7C-4B50-A990-2B921034BFD4}" type="pres">
      <dgm:prSet presAssocID="{12A71E1D-5BE9-4524-BBE8-442DCD205A83}" presName="ParentBackground" presStyleLbl="fgAcc1" presStyleIdx="0" presStyleCnt="2"/>
      <dgm:spPr/>
      <dgm:t>
        <a:bodyPr/>
        <a:lstStyle/>
        <a:p>
          <a:endParaRPr lang="tr-TR"/>
        </a:p>
      </dgm:t>
    </dgm:pt>
    <dgm:pt modelId="{92771A50-7E23-4DDD-9204-F841ACC5006B}" type="pres">
      <dgm:prSet presAssocID="{12A71E1D-5BE9-4524-BBE8-442DCD205A83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415717-8150-4C25-BB1D-F1D4F7464837}" type="pres">
      <dgm:prSet presAssocID="{97891158-5812-44F5-B333-0CEEFA66A3A2}" presName="Accent1" presStyleCnt="0"/>
      <dgm:spPr/>
    </dgm:pt>
    <dgm:pt modelId="{FE56AB35-5715-4FE6-B973-337BE48EF58C}" type="pres">
      <dgm:prSet presAssocID="{97891158-5812-44F5-B333-0CEEFA66A3A2}" presName="Accent" presStyleLbl="node1" presStyleIdx="1" presStyleCnt="2"/>
      <dgm:spPr/>
    </dgm:pt>
    <dgm:pt modelId="{ECF42DB7-CD09-4251-9310-83D9459D41D7}" type="pres">
      <dgm:prSet presAssocID="{97891158-5812-44F5-B333-0CEEFA66A3A2}" presName="ParentBackground1" presStyleCnt="0"/>
      <dgm:spPr/>
    </dgm:pt>
    <dgm:pt modelId="{F8C70C77-6F9E-4E5D-A521-3CED58B07C28}" type="pres">
      <dgm:prSet presAssocID="{97891158-5812-44F5-B333-0CEEFA66A3A2}" presName="ParentBackground" presStyleLbl="fgAcc1" presStyleIdx="1" presStyleCnt="2"/>
      <dgm:spPr/>
      <dgm:t>
        <a:bodyPr/>
        <a:lstStyle/>
        <a:p>
          <a:endParaRPr lang="tr-TR"/>
        </a:p>
      </dgm:t>
    </dgm:pt>
    <dgm:pt modelId="{DFB8ABE0-6009-4DE0-B0D2-4A0D9B943B97}" type="pres">
      <dgm:prSet presAssocID="{97891158-5812-44F5-B333-0CEEFA66A3A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D026300-8BC5-4338-8039-4D6C54B711EC}" type="presOf" srcId="{12A71E1D-5BE9-4524-BBE8-442DCD205A83}" destId="{92771A50-7E23-4DDD-9204-F841ACC5006B}" srcOrd="1" destOrd="0" presId="urn:microsoft.com/office/officeart/2011/layout/CircleProcess#1"/>
    <dgm:cxn modelId="{5D9340ED-55D2-4F14-B3CE-1D1C8366533F}" type="presOf" srcId="{12A71E1D-5BE9-4524-BBE8-442DCD205A83}" destId="{16707C1B-DF7C-4B50-A990-2B921034BFD4}" srcOrd="0" destOrd="0" presId="urn:microsoft.com/office/officeart/2011/layout/CircleProcess#1"/>
    <dgm:cxn modelId="{BBC5E73C-52C1-4432-860F-7159617DC889}" srcId="{CD9CA476-99DA-4B1B-B756-B1893297DB90}" destId="{97891158-5812-44F5-B333-0CEEFA66A3A2}" srcOrd="0" destOrd="0" parTransId="{37801920-73D4-4FC1-BE1D-AD02AF91275C}" sibTransId="{859F24CD-44F2-4683-9726-3303C2698ECB}"/>
    <dgm:cxn modelId="{E8B92D27-BE94-4A77-A0FB-A0849C437760}" srcId="{CD9CA476-99DA-4B1B-B756-B1893297DB90}" destId="{12A71E1D-5BE9-4524-BBE8-442DCD205A83}" srcOrd="1" destOrd="0" parTransId="{26A234CC-3C77-49AF-8D27-BB93ADAB6F95}" sibTransId="{2CED5DBA-61BF-4879-BE5C-35B30E483E95}"/>
    <dgm:cxn modelId="{D0067B6E-80E3-4CDC-A842-8535BBB30CE4}" type="presOf" srcId="{CD9CA476-99DA-4B1B-B756-B1893297DB90}" destId="{68D1CF50-6CC0-4431-93C8-302CE6BA345A}" srcOrd="0" destOrd="0" presId="urn:microsoft.com/office/officeart/2011/layout/CircleProcess#1"/>
    <dgm:cxn modelId="{2AC9221F-CD2D-4F48-A31D-33744BE98787}" type="presOf" srcId="{97891158-5812-44F5-B333-0CEEFA66A3A2}" destId="{F8C70C77-6F9E-4E5D-A521-3CED58B07C28}" srcOrd="0" destOrd="0" presId="urn:microsoft.com/office/officeart/2011/layout/CircleProcess#1"/>
    <dgm:cxn modelId="{04A9A63E-C931-4544-91A1-8F750C587D25}" type="presOf" srcId="{97891158-5812-44F5-B333-0CEEFA66A3A2}" destId="{DFB8ABE0-6009-4DE0-B0D2-4A0D9B943B97}" srcOrd="1" destOrd="0" presId="urn:microsoft.com/office/officeart/2011/layout/CircleProcess#1"/>
    <dgm:cxn modelId="{5A969B5F-D272-4BE4-8EF8-BD3016CFB47F}" type="presParOf" srcId="{68D1CF50-6CC0-4431-93C8-302CE6BA345A}" destId="{88940714-A426-42C3-BCB8-FE0C1AB70E18}" srcOrd="0" destOrd="0" presId="urn:microsoft.com/office/officeart/2011/layout/CircleProcess#1"/>
    <dgm:cxn modelId="{F931721B-F334-4E0A-BAA0-73E673A2164E}" type="presParOf" srcId="{88940714-A426-42C3-BCB8-FE0C1AB70E18}" destId="{240F5C6C-5852-4A46-8822-DCE3BB2C62A7}" srcOrd="0" destOrd="0" presId="urn:microsoft.com/office/officeart/2011/layout/CircleProcess#1"/>
    <dgm:cxn modelId="{E512BE73-7693-4D7C-B8ED-BF1CC7DD8996}" type="presParOf" srcId="{68D1CF50-6CC0-4431-93C8-302CE6BA345A}" destId="{D9C4BC17-C5A8-4119-ADC2-3E90F09FBB59}" srcOrd="1" destOrd="0" presId="urn:microsoft.com/office/officeart/2011/layout/CircleProcess#1"/>
    <dgm:cxn modelId="{C3F1501A-02BB-4CA2-AB70-3751D61F6411}" type="presParOf" srcId="{D9C4BC17-C5A8-4119-ADC2-3E90F09FBB59}" destId="{16707C1B-DF7C-4B50-A990-2B921034BFD4}" srcOrd="0" destOrd="0" presId="urn:microsoft.com/office/officeart/2011/layout/CircleProcess#1"/>
    <dgm:cxn modelId="{36E55B05-91C3-4886-8149-B5E0CD60E723}" type="presParOf" srcId="{68D1CF50-6CC0-4431-93C8-302CE6BA345A}" destId="{92771A50-7E23-4DDD-9204-F841ACC5006B}" srcOrd="2" destOrd="0" presId="urn:microsoft.com/office/officeart/2011/layout/CircleProcess#1"/>
    <dgm:cxn modelId="{39755325-E337-49AB-9ECD-411480E1C09E}" type="presParOf" srcId="{68D1CF50-6CC0-4431-93C8-302CE6BA345A}" destId="{7A415717-8150-4C25-BB1D-F1D4F7464837}" srcOrd="3" destOrd="0" presId="urn:microsoft.com/office/officeart/2011/layout/CircleProcess#1"/>
    <dgm:cxn modelId="{BC2F7783-E34A-40DC-A393-330A671874C4}" type="presParOf" srcId="{7A415717-8150-4C25-BB1D-F1D4F7464837}" destId="{FE56AB35-5715-4FE6-B973-337BE48EF58C}" srcOrd="0" destOrd="0" presId="urn:microsoft.com/office/officeart/2011/layout/CircleProcess#1"/>
    <dgm:cxn modelId="{5F1E979D-7EA8-4481-AFFC-D41F505161AC}" type="presParOf" srcId="{68D1CF50-6CC0-4431-93C8-302CE6BA345A}" destId="{ECF42DB7-CD09-4251-9310-83D9459D41D7}" srcOrd="4" destOrd="0" presId="urn:microsoft.com/office/officeart/2011/layout/CircleProcess#1"/>
    <dgm:cxn modelId="{4304AD72-C96D-4925-BD2F-8FECBF294A62}" type="presParOf" srcId="{ECF42DB7-CD09-4251-9310-83D9459D41D7}" destId="{F8C70C77-6F9E-4E5D-A521-3CED58B07C28}" srcOrd="0" destOrd="0" presId="urn:microsoft.com/office/officeart/2011/layout/CircleProcess#1"/>
    <dgm:cxn modelId="{5D5655ED-41DC-44BD-A6A2-39EB3518CB24}" type="presParOf" srcId="{68D1CF50-6CC0-4431-93C8-302CE6BA345A}" destId="{DFB8ABE0-6009-4DE0-B0D2-4A0D9B943B97}" srcOrd="5" destOrd="0" presId="urn:microsoft.com/office/officeart/2011/layout/CircleProcess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F5C6C-5852-4A46-8822-DCE3BB2C62A7}">
      <dsp:nvSpPr>
        <dsp:cNvPr id="0" name=""/>
        <dsp:cNvSpPr/>
      </dsp:nvSpPr>
      <dsp:spPr>
        <a:xfrm>
          <a:off x="4248430" y="1130691"/>
          <a:ext cx="2995770" cy="2995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07C1B-DF7C-4B50-A990-2B921034BFD4}">
      <dsp:nvSpPr>
        <dsp:cNvPr id="0" name=""/>
        <dsp:cNvSpPr/>
      </dsp:nvSpPr>
      <dsp:spPr>
        <a:xfrm>
          <a:off x="4348244" y="1230566"/>
          <a:ext cx="2795475" cy="279597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sağlıklı kalmak</a:t>
          </a:r>
          <a:endParaRPr lang="tr-TR" sz="3500" kern="1200" dirty="0"/>
        </a:p>
      </dsp:txBody>
      <dsp:txXfrm>
        <a:off x="4748168" y="1630066"/>
        <a:ext cx="1996958" cy="1996976"/>
      </dsp:txXfrm>
    </dsp:sp>
    <dsp:sp modelId="{FE56AB35-5715-4FE6-B973-337BE48EF58C}">
      <dsp:nvSpPr>
        <dsp:cNvPr id="0" name=""/>
        <dsp:cNvSpPr/>
      </dsp:nvSpPr>
      <dsp:spPr>
        <a:xfrm rot="2700000">
          <a:off x="1153128" y="1130357"/>
          <a:ext cx="2995869" cy="299586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C70C77-6F9E-4E5D-A521-3CED58B07C28}">
      <dsp:nvSpPr>
        <dsp:cNvPr id="0" name=""/>
        <dsp:cNvSpPr/>
      </dsp:nvSpPr>
      <dsp:spPr>
        <a:xfrm>
          <a:off x="1253325" y="1230566"/>
          <a:ext cx="2795475" cy="279597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denge hâlinin korunması </a:t>
          </a:r>
          <a:endParaRPr lang="tr-TR" sz="3500" kern="1200" dirty="0"/>
        </a:p>
      </dsp:txBody>
      <dsp:txXfrm>
        <a:off x="1652583" y="1630066"/>
        <a:ext cx="1996958" cy="1996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#1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9A9C-D84B-4D10-9754-04FD9E88521C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F3EA1-86EA-473B-A473-5BA91C62563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57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EE2ED-3DFE-41A8-B473-B114DF2125DA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C55D6-1AEF-4998-8F68-7AC5FB5DB4E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4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911F-54FA-4D4D-ABB6-D40DA3FDC46A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5D635-F1D8-4AE5-A381-0664EEF55CD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22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BCCC-E50C-4A5E-B55D-C69538992FCF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8011E-8B28-4BF6-A4A2-1ED1B8AF16B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93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63235-7F78-425B-B116-ADBF7453E5E5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32EDB-E287-4B4F-B5CA-A3F883935F6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96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B8A8-1FF5-41CA-8FCA-A83B2F515DE7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14A09-1F7E-43B8-9E7F-97611A177FFC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65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1B8A-21DD-4DF9-AB3E-AA08BC339A3D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AD9A-70BF-4D87-B557-B1788B3E98B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21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2ABB4-79C5-4A99-913A-7B7348A583BE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B0451-A93C-4BB7-8CE7-08C7FAF8FF8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2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6842-873E-4E9F-90DA-B0EF8D36CA75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401E5-91FC-41D5-BEA9-5077269131A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03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00CF-2D38-48ED-B6B9-0D6F327C1DA6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5382F-181F-4DF9-B68C-DBA6C6FD97A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94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6A3D6-18B6-4931-98C8-DCF23A9AAC62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227AF-2B91-4DC3-87B8-6A09481A29A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30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1EC1DD-7043-46CD-8E52-E4254A001867}" type="datetimeFigureOut">
              <a:rPr lang="tr-TR"/>
              <a:pPr>
                <a:defRPr/>
              </a:pPr>
              <a:t>03.04.2018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0C12CB-9236-474C-8B03-CDDC4EDDAFCC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843808" y="4293096"/>
            <a:ext cx="3024336" cy="1164170"/>
            <a:chOff x="2230480" y="3945098"/>
            <a:chExt cx="4573768" cy="186016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5983" y="3956999"/>
              <a:ext cx="1848265" cy="1848265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0480" y="3945098"/>
              <a:ext cx="1837464" cy="1837464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559" y="1196752"/>
            <a:ext cx="4762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75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27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 Okuryazarı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okuryazarlığı;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sağlıklı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yaşam yılını ve kalitesini arttırır,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bireye kendi sağlığıyla ilgili kararlara katılımda daha fazla aktif rol alma imkânı verir,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bireylerin doğru bilgi ve hizmete ulaşmasını sağlar,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bireylerin daha kaliteli sağlık hizmetinden yararlanmasını sağlar,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alınan sağlık hizmetini kullanabilme yeteneği kazandırır.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9720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27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 Okuryazarı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 Okuryazarı Olunmazsa Ne Olur?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Sağlıklı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kalmayla ilgili bilgi eksikliği yaşanır.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Koruyucu sağlık hizmetleriyle ilgili bilgi eksikliği yaşanır.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hizmetlerinden yararlanmada sorunlar yaşanır.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Sağlıkla ilgili verilen bilgileri anlamada güçlük çekilir.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30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27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 Okuryazarı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960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 Okuryazarı Olunmazsa Ne Olur?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Verilen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tedaviye uymada güçlük çekilir.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Kronik hastalıklarla ilgili bilgi eksikliği duyulur.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Hastaneye yatış süresi ve aralığında artma görülür.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harcamalarında artma gerçekleşir.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ve yaşam kalitesi düşük bir hayat yaşanır!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66788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27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 Okuryazarı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Sağlıkla ilgili temel bilgileri edin!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Vücudunu yapı ve işlevleriyle tanı!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riskleriyle ve sağlık hizmetlerinin kullanımıyla ilgili materyalleri okuyup anlamaya çalış!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Değişen sağlık koşullarına ilgili ol!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8208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27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 Okuryazarı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Öğrendiğin sağlık koruma bilgilerini uygula!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ve hastalıkla ilgili duyduğun bilgileri eleştirel bir süzgeçten geçirip değerlendir!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Sahip olduğun kaynakları doğru ve anlamlı şekilde kullan!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Sağlık hizmetlerinden kaliteli ve sana gerekli olanları al!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97002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62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Kişisel Hijyenine Özen Göster!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56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Günlük hayatta dış etkenlere en fazla açık olan vücut bölümlerinin bakım ve temizliğine hassasiyet göster!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Dış etkenlere daha az açık olan bölgelerin temizlik ve bakımını da önemse!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Vücudun içine açılan ağız ve diş, kulak, burun gibi organlarının temizlik ve bakımını dikkatlice uygula!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Yıkanma ve banyo alışkanlığında gevşeklik gösterme!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Diş fırçası, tırnak makası gibi kişisel eşyalarını koru</a:t>
            </a: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!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34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62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Kişisel Hijyenine Özen Göster!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Yaşadığın ve çalıştığın çevrenin, ortak kullanım mekânlarının, buralarda kullandığın eşyaların temizlik ve bakımıyla da ilgilen!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Beden temizliği için kullandığın araçları başkalarıyla ortak kullanma!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Yakınındaki bulaşıcı bir hastalığa yakalanmış hastanın eşyalarını </a:t>
            </a:r>
            <a:r>
              <a:rPr lang="tr-TR" sz="2800" b="1" dirty="0" err="1">
                <a:solidFill>
                  <a:schemeClr val="bg1"/>
                </a:solidFill>
                <a:latin typeface="+mn-lt"/>
              </a:rPr>
              <a:t>eşyalarını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 kullanma!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Umumi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yerlerde çatal, kaşık gibi araçların temizliğini kontrol edip kullan!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89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516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Hareketli Ol, Fiziksel Egzersiz Yap!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Fiziksel aktivite ve egzersiz;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Kalp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ve damar sağlığını iyileştirir.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Dokuların dahi iyi beslenmesini sağlar.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Kandaki kolesterol ve şeker seviyesini düzeltir.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Vücudun görünümünü güzelleştirir.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Beyne giden kanın dolaşımını ve hormonların salgılanmasının düzenliliğini sağlar.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Entelektüel işlevleri geliştirir.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 err="1">
                <a:solidFill>
                  <a:schemeClr val="bg1"/>
                </a:solidFill>
                <a:latin typeface="+mn-lt"/>
              </a:rPr>
              <a:t>Endorfin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 hormonlarının düzenli salgılanmasını sağlar.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39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516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Hareketli Ol, Fiziksel Egzersiz Yap!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Önce uzman yardımı al, sonra başla!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Uygun kıyafetler kullan!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Egzersize başlamadan önce ısınma hareketleri yap!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Egzersizi bitirdikten sonra soğuma hareketleri yap!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Kendi sınırlarını gözet!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463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6883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Bağımlılıklardan Korun!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Zayıf ve güçlü yanlarının farkında ol!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Stresle baş etme yöntemlerini öğren!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Gerektiğinde “Hayır!” de!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Cesareti başka yerde değil kendi içinde ara!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Kendi kararlarını almayı öğren!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Kendi doğrularını takip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Gerektiğinde yakınlarından yardım iste!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029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TextBox 8"/>
          <p:cNvSpPr txBox="1"/>
          <p:nvPr/>
        </p:nvSpPr>
        <p:spPr>
          <a:xfrm>
            <a:off x="755576" y="1340768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schemeClr val="bg1"/>
                </a:solidFill>
                <a:latin typeface="+mn-lt"/>
              </a:rPr>
              <a:t>DİDİM </a:t>
            </a:r>
            <a:r>
              <a:rPr lang="tr-TR" sz="5400" b="1" dirty="0" smtClean="0">
                <a:solidFill>
                  <a:schemeClr val="bg1"/>
                </a:solidFill>
                <a:latin typeface="+mn-lt"/>
              </a:rPr>
              <a:t>ANADOLU </a:t>
            </a:r>
            <a:r>
              <a:rPr lang="tr-TR" sz="5400" b="1" dirty="0" smtClean="0">
                <a:solidFill>
                  <a:schemeClr val="bg1"/>
                </a:solidFill>
                <a:latin typeface="+mn-lt"/>
              </a:rPr>
              <a:t>LİSESİ</a:t>
            </a:r>
          </a:p>
          <a:p>
            <a:pPr algn="ctr"/>
            <a:r>
              <a:rPr lang="tr-TR" sz="5400" b="1" dirty="0" smtClean="0">
                <a:solidFill>
                  <a:schemeClr val="bg1"/>
                </a:solidFill>
                <a:latin typeface="+mn-lt"/>
              </a:rPr>
              <a:t>REHBERLİK SERVİSİ</a:t>
            </a:r>
            <a:endParaRPr lang="tr-TR" sz="5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4154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962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Hastalıklardan Korun, Tedavi Ol!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24744"/>
            <a:ext cx="87875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 smtClean="0">
                <a:solidFill>
                  <a:schemeClr val="bg1"/>
                </a:solidFill>
                <a:latin typeface="+mn-lt"/>
              </a:rPr>
              <a:t>Ruh </a:t>
            </a:r>
            <a:r>
              <a:rPr lang="tr-TR" sz="2700" b="1" dirty="0">
                <a:solidFill>
                  <a:schemeClr val="bg1"/>
                </a:solidFill>
                <a:latin typeface="+mn-lt"/>
              </a:rPr>
              <a:t>ve beden sağlığını </a:t>
            </a:r>
            <a:r>
              <a:rPr lang="tr-TR" sz="2700" b="1" dirty="0" smtClean="0">
                <a:solidFill>
                  <a:schemeClr val="bg1"/>
                </a:solidFill>
                <a:latin typeface="+mn-lt"/>
              </a:rPr>
              <a:t>koru!</a:t>
            </a:r>
            <a:endParaRPr lang="tr-TR" sz="27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Doktorunun düzenleyeceği periyotlarla kanser tarama testlerini yaptır!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Yanmış veya bayat yiyecekler yemekten sakın!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Sağlıklı beslen!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Mesleğini seçerken genetik yapını </a:t>
            </a:r>
            <a:r>
              <a:rPr lang="tr-TR" sz="2700" b="1" dirty="0" err="1">
                <a:solidFill>
                  <a:schemeClr val="bg1"/>
                </a:solidFill>
                <a:latin typeface="+mn-lt"/>
              </a:rPr>
              <a:t>gözönünde</a:t>
            </a:r>
            <a:r>
              <a:rPr lang="tr-TR" sz="2700" b="1" dirty="0">
                <a:solidFill>
                  <a:schemeClr val="bg1"/>
                </a:solidFill>
                <a:latin typeface="+mn-lt"/>
              </a:rPr>
              <a:t> bulundur!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Senin için sağlıklı olan ortamlarda çalış!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Her zaman acil durumlara hazırlıklı ol!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Vakit varken aşı ol!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700" b="1" dirty="0">
                <a:solidFill>
                  <a:schemeClr val="bg1"/>
                </a:solidFill>
                <a:latin typeface="+mn-lt"/>
              </a:rPr>
              <a:t>Zararlı maddelerden uzak dur!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tr-TR" sz="27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7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0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619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Hastalıklarını İyi Yönet!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Genetik açıdan risk taşıyorsan düzenli kontrollerle erken dönemde teşhis edilmesini sağla!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Yaşam tarzını hastalığını dikkate alarak doktor tavsiyesine göre düzenle!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Yol arkadaşları ve destekçiler edin!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Sigara, alkol ve diğer maddelerden uzak dur!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Düzenli uyu!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Düzenli tıbbi kontrollerle hastalığının seyrini takip 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77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619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Hastalıklarını İyi Yönet!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980728"/>
            <a:ext cx="87875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Doktor tarafından düzenlenen ilaç kullanım düzenine uy!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Tıbbi kontrollerde unutmadan her şeyi doktoruna aktarabilmek için bir hastalık günlüğü tut!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Doktoruna kulak ver!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Kulaktan dolma bilgilere inanma!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Gerekli olmadıkça doktor değiştirme!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Doktorunun önerdiği diyet ve egzersiz programlarına uy!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Hastalığının eğitimini al!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58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619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Hastalıklarını İyi Yönet!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052736"/>
            <a:ext cx="87875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Hastalığın gerektirdiği ilaç, alet ve cihazların kullanımını öğren!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Evde yapılması gereken ölçümleri usulüne uygun yap!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Hastalığından korkma!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Vücudunun bakımına özen göster!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İdeal vücut ağırlığında kal!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Atıl durma!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Bağışıklık sistemini zinde tut!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Doku beslenmesini sağlayacak kılık kıyafet kullan!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Kişisel hijyenin gereklerine tam anlamıyla riayet 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(3/3)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177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052736"/>
            <a:ext cx="8787593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Evini düzenli aralıklarla temizle!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Özellikle tuvalet, banyo ve mutfak temizliğine dikkat et!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Tuvalet temizliğinde kullanılan temizlik araçlarını başka bir yerde kullanma!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Tuvalet ve banyolarda musluk başlarını deterjanlı bezlerle yıka ve sonra durula!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Dış yüzeylerin temizliğinde kullandığın silme bezlerini banyo tezgâhı, ayna vb. yerler için de kullanma!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Mutfak hijyenini sağlamak için öncelikle sağlıklı ve son kullanma tarihi geçmemiş ürünler almaya dikkat 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(1/5)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18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24744"/>
            <a:ext cx="8787593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Meyve ve sebzeleri, yumurta, et vb. pişmemiş çiğ ürünleri iyice yıka!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Çöpleri zamanında at!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Çöp kutusunda çöp torbası kullan, çöp kutusunu sık sık yıka!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Ellerini yiyeceklerin yıkandığı lavaboda yıkama!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Elle bulaşık yıkayacağın zaman yıkama ve durulama işlemini akar bir suyun altında yap!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Bulaşığı büyük hacimli kaplarda değil, suyun daha sık değiştirildiği küçük kaplarda yıka!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(2/5)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0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24744"/>
            <a:ext cx="8787593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Buzdolabının iç ve dış yüzeyini düzenli olarak deterjanlı su ile sil!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Buzdolabında gıda malzemesi dışında ürün bulundurma!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Ocak, yemeklerin yahut yiyeceklerin konulduğu tezgâh vb. yerleri deterjanla temizle!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Evde zemin temizliği yaparken önce fazla kirli olan yerlerden başla!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Zemin temizliğinde sıcak su kullan!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Kapı kolları vb. elle sık tutulan yerleri ayrı bir sabunlu bezle ve sıcak su kullanarak temizle!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(3/5)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59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Temizlik yapıldıktan sonra temizlik malzemelerini de temiz suyla yıka ve temiz olarak sakla!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Tuvalet, banyo, mutfak ve zemin temizlik malzemelerini ayrı ayrı sakla!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Dışarıdan eve geldiğinde ellerini yıka, elbiselerini değiştirerek ayrı bir yere as!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Evi sık sık havalandır!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Nevresim, çarşaf, koltuk ve yastık gibi eşyaların kılıflarını sık yıka!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(4/5)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20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Genel olarak çamaşırları asarak kurut!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Kıyafetlerini kendine ait bir dolaba koy ve dolabını düzenli olarak temizle!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Alerji yapabilecek maddelerin evde bulunmamasına dikkat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Evde sigara içilmesine izin verme!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Evde çiçek varsa çiçeği yattığın odaya koyma!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(5/5)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1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Okul Ortamının Oluşturulması İçin...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Oturmadan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önce sıranı sil!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Sınıfta tebeşir vb. tozlu, boyalı cisimlerle oynama!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Tahta kalemlerini koklama!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Tuvaletleri temiz bulmadığın zaman mutlaka ilgilileri uyar!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Tuvaletlerdeki musluk sularından içme!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03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021" y="2636912"/>
            <a:ext cx="87875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dirty="0">
                <a:solidFill>
                  <a:schemeClr val="bg1"/>
                </a:solidFill>
                <a:latin typeface="+mn-lt"/>
              </a:rPr>
              <a:t>Vücut: Ufak Dünya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1134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Okul Ortamının Oluşturulması İçin...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Okuldaki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çeşitli alanların düzenli ve temiz tutulması konusunda üzerine düşen görevleri yerine getir!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Derslerde kullanılan araç-gereçlerin temizlik ve bakımını öğretmenler nezaretinde yap!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Okul önündeki seyyar satıcılardan açıkta satılan yiyecek satın alma!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Okulunuzda ilk yardım malzemeleri ve yangın söndürme ekipmanlarının nerelerde olduğunu öğren!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32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İş Yeri Ortamının Oluşturulması İçin</a:t>
            </a: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...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Üretim alanlarına göre her iş yerinin kendisi için belirlenen iş yeri hijyeni şartlarını öğren ve çalıştığın işyerinde bu şartların yerine getirilip getirilmediğini kontrol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yerinin temiz ve aydınlık olmasına dikkat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yerinin büyüklüğüne uygun bir havalandırma sistemi olup olmadığını sorgula!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(1/4)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64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İş Yeri Ortamının Oluşturulması İçin</a:t>
            </a: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...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Çöp ve benzeri atıkların toplanması ve muhafazası için gerekli tedbirlerin alınmasına sağla!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Atık suların uygun bir şekilde tahliye edilip edilmediğini kontrol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yerinde bulunan tuvaletlerin zeminlerinin ve duvarlarının mermer, seramik ve mozaik gibi kolay temizlenebilir, yıkanabilir ve dezenfekte edilebilir malzemelerle kaplı olup olmadığına dikkat 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(2/4)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92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İş Yeri Ortamının Oluşturulması İçin</a:t>
            </a: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...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yerindeki pencere, musluk, kapı kolu gibi yerler birçok kişinin temas ettiği yerlerin temizlenmesine daha fazla dikkat edilmesini sağla!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Ufak çaplı da olsa bir iş kazası geçirirsen mutlaka hemen iş yeri hekimine yahut bir doktora git!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yerinde tükettiğin yiyecek ve içeceklere dikkat et!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(3/4)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48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Sağlıklı Bir İş Yeri Ortamının Oluşturulması İçin</a:t>
            </a: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...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Kendi kullandığın eşyayı veya tükettiğin yiyeceklerin artıklarını kendin temizle!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El kurulamak için kâğıt havlu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İş yerinin temizlik ve düzen kurallarını öğrenip uy!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Çalışma esnasında çalıştığın alanı kirletmemeye dikkat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Çalışma sonrasında çevreyi mutlaka temizle!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(4/4)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107504" y="395288"/>
            <a:ext cx="88144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Yaşadığın/Bulunduğun </a:t>
            </a:r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Mekânlarda Sağlık Şartlarını Oluştur!</a:t>
            </a: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34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516526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Evcil Hayvanına İyi Bak! Kendine de!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96752"/>
            <a:ext cx="878759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Pencereleri sürekli kapalı tutma, evi her gün ve sık sık havalandır!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Hayvanını düzenli olarak veteriner kontrolüne götür!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Hem hayvanının hem de kendi sağlığın için onun temizlik ve bakımına özen göster!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Sevmeyi abartma, hayvanla birebir temasını mümkün olduğunca azalt!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Hayvanla temas ettikten sonra mutlaka ellerini yıka!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Hayvanın aşılarını ihmal etme, düzenli takip et!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7812360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87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516526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Evcil Hayvanına İyi Bak! Kendine de!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Hayvanı, yattığın odaya ve yatağına alma!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Astım ve alerji sorunun varsa tüylü bir hayvan asla besleme!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Kedi besliyorsan </a:t>
            </a:r>
            <a:r>
              <a:rPr lang="tr-TR" sz="2800" b="1" dirty="0" err="1">
                <a:solidFill>
                  <a:schemeClr val="bg1"/>
                </a:solidFill>
                <a:latin typeface="+mn-lt"/>
              </a:rPr>
              <a:t>toksoplazma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 enfeksiyonu kapmamak için kedinin dışkısıyla temas etme!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Kedin varsa tuvalet ihtiyacını giderirken kullandığı kumu temiz tut, başkalarını bu kumla temas etmemeleri konusunda uyar!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14 Dikdörtgen"/>
          <p:cNvSpPr>
            <a:spLocks noChangeArrowheads="1"/>
          </p:cNvSpPr>
          <p:nvPr/>
        </p:nvSpPr>
        <p:spPr bwMode="auto">
          <a:xfrm>
            <a:off x="7812360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2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2679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Giyimine Kuşamına Dikkat 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Çevre ve iklim şartlarına uygun kıyafetler seç!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Kıyafetlerinin yapım maddesinin doğal olmasına özen göster!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Yaz aylarında güneş ışığını yansıtan açık renkli kıyafetleri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Sıcak havalarda teri emebilen kumaşlardan yapılmış giyecekler kullan!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Soğuk havalarda ince ve çok katlı giysileri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4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2679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Giyimine Kuşamına Dikkat 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Alerjiyi tetikleyebilecek hammaddelerden mamul kıyafetlerden kaçın!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Yumuşak ve cildi tahriş etmeyecek kıyafetler kullan!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Güneşin zararlı ışınlarına maruz kalma, şapka ve güneş gözlüğü kullan!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Cildini havasız bırakma!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Vücudunun ve dokularının hava almasına imkân veren, rahat ve sağlıklı giysileri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(2/3)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2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2679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Giyimine Kuşamına Dikkat 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Ayakkabı Deyip Geçme!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Ayağı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sıkmadan kavrayan ve ayağın doğal kavislerini destekleyen ayakkabılar kullan!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Ucu sivri ayakkabılardan kaçın!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Ayak genişliğiyle uyumlu yuvarlak burunlu ayakkabılar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Parmak uçlarının ayakkabı burnuna temas etmemesine dikkat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(3/3)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751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42978809"/>
              </p:ext>
            </p:extLst>
          </p:nvPr>
        </p:nvGraphicFramePr>
        <p:xfrm>
          <a:off x="683568" y="476672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9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179388" y="395288"/>
            <a:ext cx="2411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Sağlıklı Kalmak</a:t>
            </a:r>
            <a:endParaRPr lang="tr-TR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51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42679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Giyimine Kuşamına Dikkat 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96752"/>
            <a:ext cx="878759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Ayakkabı Deyip Geçme</a:t>
            </a:r>
            <a:r>
              <a:rPr lang="tr-TR" sz="2800" b="1" i="1" dirty="0" smtClean="0">
                <a:solidFill>
                  <a:schemeClr val="bg1"/>
                </a:solidFill>
                <a:latin typeface="+mn-lt"/>
              </a:rPr>
              <a:t>!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Ayak genişliğine uygun olmayan dar ayakkabılar sinir sıkışmasına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Yanlış ayakkabı parmaklarda şekil bozukluğuna ve tırnak batmalarına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Ayağa bol gelen ayakkabı küçük travmalarla cilt kalınlaşmasına ve nasıra, bazen de denge sağlanmasında zorluğa,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Yüksek topuklu ayakkabılar, belde ve bacakta ağrılara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sebep olabilir.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03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17995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Yeterli Uyu!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052736"/>
            <a:ext cx="87875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Uyku bozukluğunun sebepleri şunlar olabilir</a:t>
            </a: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: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Alkol ve sigara kullanmak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Kahve veya demli çay içmek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Kaygı, takıntı, yönetilemeyen stresli ortamlar ve gerilim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Üzücü duygu ve düşünceler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Bilgisayar başında geçirilen uzun saatler 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Işık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Ses ve gürültü </a:t>
            </a:r>
          </a:p>
          <a:p>
            <a:pPr marL="280988" indent="-28098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Uykudan hemen önce egzersiz </a:t>
            </a: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yapmak ya da yemek </a:t>
            </a:r>
            <a:r>
              <a:rPr lang="tr-TR" sz="2800" b="1" dirty="0" err="1" smtClean="0">
                <a:solidFill>
                  <a:schemeClr val="bg1"/>
                </a:solidFill>
                <a:latin typeface="+mn-lt"/>
              </a:rPr>
              <a:t>yemek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62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17995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Yeterli Uyu!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96752"/>
            <a:ext cx="878759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Uykudan kısa süre önce ağır yemekler yeme!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Akşamları hafif yemekler tercih et!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Özellikle uyku saatine yakın zamanlarda kahve ve kafeinli içecekleri içme!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Gün içinde olabildiğince hareketli ol, durağan bir yaşamdan kaçın!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70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17995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600" b="1" dirty="0">
                <a:solidFill>
                  <a:schemeClr val="bg1"/>
                </a:solidFill>
                <a:latin typeface="Calibri" panose="020F0502020204030204" pitchFamily="34" charset="0"/>
              </a:rPr>
              <a:t>Yeterli Uyu!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196752"/>
            <a:ext cx="878759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Uyumak için mümkün olduğunca karanlık bir ortam oluşturmaya çalış!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Uygun bir yatak ve yastık seçtiğinden emin ol!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Gece geç saatlere kadar bekleme, çok geç olmadan yat!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Uyandıktan sonra tekrar uyumaya çalışma, hemen kalk!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Sabah erken kalk!</a:t>
            </a:r>
          </a:p>
          <a:p>
            <a:pPr marL="280988" indent="-28098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31402" y="5693186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(1/2)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14 Dikdörtgen"/>
          <p:cNvSpPr>
            <a:spLocks noChangeArrowheads="1"/>
          </p:cNvSpPr>
          <p:nvPr/>
        </p:nvSpPr>
        <p:spPr bwMode="auto">
          <a:xfrm>
            <a:off x="7740352" y="-163276"/>
            <a:ext cx="132921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5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059832" y="4797152"/>
            <a:ext cx="3009900" cy="1224136"/>
            <a:chOff x="2230480" y="3945098"/>
            <a:chExt cx="4573768" cy="186016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5983" y="3956999"/>
              <a:ext cx="1848265" cy="1848265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0480" y="3945098"/>
              <a:ext cx="1837464" cy="1837464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896" y="1556792"/>
            <a:ext cx="4037434" cy="201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39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5275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“Ufak </a:t>
            </a:r>
            <a:r>
              <a:rPr lang="tr-TR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Dünya”da</a:t>
            </a:r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 Dengeyi Korumak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tr-TR" sz="2800" b="1" i="1" dirty="0">
                <a:solidFill>
                  <a:schemeClr val="bg1"/>
                </a:solidFill>
                <a:latin typeface="+mn-lt"/>
              </a:rPr>
              <a:t>Denge hâlinin korunması için çalışanlar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Çeşitli </a:t>
            </a:r>
            <a:r>
              <a:rPr lang="tr-TR" sz="2800" b="1" dirty="0">
                <a:solidFill>
                  <a:schemeClr val="bg1"/>
                </a:solidFill>
                <a:latin typeface="+mn-lt"/>
              </a:rPr>
              <a:t>sistem ve yapılarıyla vücudun kendisi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Bilinçli gayretleriyle insanın kendisi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3806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Yaşam Tarzına Dikkat Et!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3960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Uygun şekilde beslen!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Yeterli uyu!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Düzenli ve istikrarlı bir fiziksel hareketlilik içinde ol!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Sakin ve tutarlı bir hayat temposu tuttur!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Sükûnet ve duruluk içinde bir zihin yapısında ol!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Mutedil ve dengeli ol!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339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24144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Sağlıklı Beslen!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1210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Yetersiz beslenme!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Dengesiz beslenme!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24144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Sağlıklı Beslen!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021" y="1340768"/>
            <a:ext cx="8787593" cy="4390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İdeal vücut ağırlığında ol!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Enerji ve besin içeren yiyeceklerin her çeşidinden yeterli miktarlarda ye!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Seçerek oluşturduğun en az iki öğünle beslen!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Hijyenik gıdalarla beslen!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Yiyeceklerini değerlendirerek al!</a:t>
            </a:r>
          </a:p>
          <a:p>
            <a:pPr marL="280988" indent="-280988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chemeClr val="bg1"/>
                </a:solidFill>
                <a:latin typeface="+mn-lt"/>
              </a:rPr>
              <a:t>Ambalajlı ürünleri etiketlerini okuyup inceleyerek al!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197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Düz Bağlayıcı"/>
          <p:cNvCxnSpPr/>
          <p:nvPr/>
        </p:nvCxnSpPr>
        <p:spPr>
          <a:xfrm>
            <a:off x="179388" y="971550"/>
            <a:ext cx="8785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14 Dikdörtgen"/>
          <p:cNvSpPr>
            <a:spLocks noChangeArrowheads="1"/>
          </p:cNvSpPr>
          <p:nvPr/>
        </p:nvSpPr>
        <p:spPr bwMode="auto">
          <a:xfrm>
            <a:off x="179388" y="395288"/>
            <a:ext cx="24144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Sağlıklı Beslen!</a:t>
            </a:r>
          </a:p>
        </p:txBody>
      </p:sp>
      <p:cxnSp>
        <p:nvCxnSpPr>
          <p:cNvPr id="13" name="12 Düz Bağlayıcı"/>
          <p:cNvCxnSpPr/>
          <p:nvPr/>
        </p:nvCxnSpPr>
        <p:spPr>
          <a:xfrm>
            <a:off x="138113" y="6075363"/>
            <a:ext cx="8904287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9 Metin kutusu"/>
          <p:cNvSpPr txBox="1">
            <a:spLocks noChangeArrowheads="1"/>
          </p:cNvSpPr>
          <p:nvPr/>
        </p:nvSpPr>
        <p:spPr bwMode="auto">
          <a:xfrm>
            <a:off x="1859748" y="6093296"/>
            <a:ext cx="5424504" cy="618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100"/>
              </a:lnSpc>
            </a:pP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TÜRKİYE BAĞIMLILIKLA MÜCADELE EĞİTİM PROGRAMI (TBM)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21" y="6181394"/>
            <a:ext cx="8842103" cy="559974"/>
            <a:chOff x="177021" y="6181394"/>
            <a:chExt cx="8842103" cy="5599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021" y="6236066"/>
              <a:ext cx="1010603" cy="5053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9150" y="6181394"/>
              <a:ext cx="559974" cy="55997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3321" y="6181394"/>
              <a:ext cx="553095" cy="55309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3" y="1262062"/>
            <a:ext cx="3686175" cy="4333875"/>
          </a:xfrm>
          <a:prstGeom prst="rect">
            <a:avLst/>
          </a:prstGeom>
        </p:spPr>
      </p:pic>
      <p:sp>
        <p:nvSpPr>
          <p:cNvPr id="11" name="14 Dikdörtgen"/>
          <p:cNvSpPr>
            <a:spLocks noChangeArrowheads="1"/>
          </p:cNvSpPr>
          <p:nvPr/>
        </p:nvSpPr>
        <p:spPr bwMode="auto">
          <a:xfrm>
            <a:off x="8351566" y="-163276"/>
            <a:ext cx="7569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4013" indent="-354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sz="8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  <a:endParaRPr lang="tr-TR" sz="8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29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2412</Words>
  <Application>Microsoft Office PowerPoint</Application>
  <PresentationFormat>Ekran Gösterisi (4:3)</PresentationFormat>
  <Paragraphs>360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Mustafa</dc:creator>
  <cp:lastModifiedBy>fujitsu</cp:lastModifiedBy>
  <cp:revision>361</cp:revision>
  <dcterms:created xsi:type="dcterms:W3CDTF">2010-12-23T09:12:01Z</dcterms:created>
  <dcterms:modified xsi:type="dcterms:W3CDTF">2018-04-03T11:27:05Z</dcterms:modified>
</cp:coreProperties>
</file>